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3" r:id="rId9"/>
    <p:sldId id="267" r:id="rId10"/>
    <p:sldId id="268" r:id="rId11"/>
    <p:sldId id="264" r:id="rId12"/>
    <p:sldId id="269" r:id="rId13"/>
    <p:sldId id="271" r:id="rId14"/>
    <p:sldId id="272" r:id="rId15"/>
    <p:sldId id="273" r:id="rId16"/>
    <p:sldId id="274" r:id="rId17"/>
    <p:sldId id="275" r:id="rId18"/>
    <p:sldId id="278" r:id="rId19"/>
    <p:sldId id="276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6F561-9C29-4ABC-A6ED-A5ACDE393A50}" type="datetimeFigureOut">
              <a:rPr lang="da-DK" smtClean="0"/>
              <a:t>02-02-2018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F694-1C33-470D-86F4-DB0EF5F4114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088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al.dk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9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0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0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68" y="8965"/>
            <a:ext cx="1066800" cy="971550"/>
          </a:xfrm>
          <a:prstGeom prst="rect">
            <a:avLst/>
          </a:prstGeom>
          <a:noFill/>
        </p:spPr>
      </p:pic>
      <p:sp>
        <p:nvSpPr>
          <p:cNvPr id="11" name="Undertitel 2"/>
          <p:cNvSpPr txBox="1">
            <a:spLocks/>
          </p:cNvSpPr>
          <p:nvPr userDrawn="1"/>
        </p:nvSpPr>
        <p:spPr>
          <a:xfrm>
            <a:off x="1043608" y="8965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Undertitel 2"/>
          <p:cNvSpPr txBox="1">
            <a:spLocks/>
          </p:cNvSpPr>
          <p:nvPr userDrawn="1"/>
        </p:nvSpPr>
        <p:spPr>
          <a:xfrm>
            <a:off x="8404171" y="3196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93694"/>
            <a:ext cx="6492240" cy="4895626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3" name="Picture 2" descr="eal-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2525" y="0"/>
            <a:ext cx="1066800" cy="971550"/>
          </a:xfrm>
          <a:prstGeom prst="rect">
            <a:avLst/>
          </a:prstGeom>
          <a:noFill/>
        </p:spPr>
      </p:pic>
      <p:sp>
        <p:nvSpPr>
          <p:cNvPr id="14" name="Undertitel 2"/>
          <p:cNvSpPr txBox="1">
            <a:spLocks/>
          </p:cNvSpPr>
          <p:nvPr userDrawn="1"/>
        </p:nvSpPr>
        <p:spPr>
          <a:xfrm>
            <a:off x="5282550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eal.dk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dirty="0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al-logo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668" y="0"/>
            <a:ext cx="1066800" cy="971550"/>
          </a:xfrm>
          <a:prstGeom prst="rect">
            <a:avLst/>
          </a:prstGeom>
          <a:noFill/>
        </p:spPr>
      </p:pic>
      <p:sp>
        <p:nvSpPr>
          <p:cNvPr id="12" name="Undertitel 2"/>
          <p:cNvSpPr txBox="1">
            <a:spLocks/>
          </p:cNvSpPr>
          <p:nvPr userDrawn="1"/>
        </p:nvSpPr>
        <p:spPr>
          <a:xfrm>
            <a:off x="1043608" y="0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Lotte Alstrup Andersen</a:t>
            </a:r>
            <a:endParaRPr kumimoji="0" lang="da-DK" sz="12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Undertitel 2"/>
          <p:cNvSpPr txBox="1">
            <a:spLocks/>
          </p:cNvSpPr>
          <p:nvPr userDrawn="1"/>
        </p:nvSpPr>
        <p:spPr>
          <a:xfrm>
            <a:off x="8404171" y="-5769"/>
            <a:ext cx="2808312" cy="262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1200" b="1" i="1" dirty="0" smtClean="0"/>
              <a:t>Datamatikeruddannelsen Vejle</a:t>
            </a:r>
            <a:endParaRPr lang="da-DK" sz="1200" b="1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Projektstyring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Projekter, PERT </a:t>
            </a:r>
            <a:r>
              <a:rPr lang="da-DK" dirty="0" err="1" smtClean="0"/>
              <a:t>charts</a:t>
            </a:r>
            <a:r>
              <a:rPr lang="da-DK" dirty="0" smtClean="0"/>
              <a:t>, </a:t>
            </a:r>
            <a:r>
              <a:rPr lang="da-DK" dirty="0" err="1" smtClean="0"/>
              <a:t>critical</a:t>
            </a:r>
            <a:r>
              <a:rPr lang="da-DK" dirty="0" smtClean="0"/>
              <a:t> </a:t>
            </a:r>
            <a:r>
              <a:rPr lang="da-DK" dirty="0" err="1" smtClean="0"/>
              <a:t>path</a:t>
            </a:r>
            <a:r>
              <a:rPr lang="da-DK" dirty="0" smtClean="0"/>
              <a:t>, </a:t>
            </a:r>
            <a:r>
              <a:rPr lang="da-DK" dirty="0" err="1" smtClean="0"/>
              <a:t>Gannt</a:t>
            </a:r>
            <a:r>
              <a:rPr lang="da-DK" dirty="0" smtClean="0"/>
              <a:t> </a:t>
            </a:r>
            <a:r>
              <a:rPr lang="da-DK" dirty="0" err="1" smtClean="0"/>
              <a:t>charts</a:t>
            </a:r>
            <a:r>
              <a:rPr lang="da-DK" dirty="0" smtClean="0"/>
              <a:t>, Mål, Risiko, TURBO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07" y="0"/>
            <a:ext cx="5043881" cy="30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i="1" dirty="0">
                <a:cs typeface="Arial" pitchFamily="34" charset="0"/>
              </a:rPr>
              <a:t>Fordele ’task’-</a:t>
            </a:r>
            <a:r>
              <a:rPr lang="da-DK" b="1" i="1" dirty="0" err="1">
                <a:cs typeface="Arial" pitchFamily="34" charset="0"/>
              </a:rPr>
              <a:t>oriented</a:t>
            </a:r>
            <a:r>
              <a:rPr lang="da-DK" b="1" i="1" dirty="0">
                <a:cs typeface="Arial" pitchFamily="34" charset="0"/>
              </a:rPr>
              <a:t> </a:t>
            </a:r>
            <a:r>
              <a:rPr lang="da-DK" b="1" i="1" dirty="0" err="1">
                <a:cs typeface="Arial" pitchFamily="34" charset="0"/>
              </a:rPr>
              <a:t>planning</a:t>
            </a:r>
            <a:r>
              <a:rPr lang="da-DK" b="1" i="1" dirty="0" smtClean="0">
                <a:cs typeface="Arial" pitchFamily="34" charset="0"/>
              </a:rPr>
              <a:t>.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Fordelene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indlysende</a:t>
            </a:r>
            <a:r>
              <a:rPr lang="en-US" dirty="0"/>
              <a:t>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Hvis</a:t>
            </a:r>
            <a:r>
              <a:rPr lang="en-US" dirty="0"/>
              <a:t> vi </a:t>
            </a:r>
            <a:r>
              <a:rPr lang="en-US" dirty="0" err="1"/>
              <a:t>ved</a:t>
            </a:r>
            <a:r>
              <a:rPr lang="en-US" dirty="0"/>
              <a:t> ting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forhånd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 </a:t>
            </a:r>
            <a:r>
              <a:rPr lang="en-US" dirty="0" err="1"/>
              <a:t>tage</a:t>
            </a:r>
            <a:r>
              <a:rPr lang="en-US" dirty="0"/>
              <a:t> </a:t>
            </a:r>
            <a:r>
              <a:rPr lang="en-US" dirty="0" err="1"/>
              <a:t>højde</a:t>
            </a:r>
            <a:r>
              <a:rPr lang="en-US" dirty="0"/>
              <a:t> for det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Proaktiv</a:t>
            </a:r>
            <a:r>
              <a:rPr lang="en-US" dirty="0" smtClean="0"/>
              <a:t>?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Styre</a:t>
            </a:r>
            <a:r>
              <a:rPr lang="en-US" dirty="0"/>
              <a:t> </a:t>
            </a:r>
            <a:r>
              <a:rPr lang="en-US" dirty="0" err="1"/>
              <a:t>ressourcer</a:t>
            </a:r>
            <a:r>
              <a:rPr lang="en-US" dirty="0"/>
              <a:t> </a:t>
            </a:r>
            <a:r>
              <a:rPr lang="en-US" dirty="0" smtClean="0"/>
              <a:t>..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Styre</a:t>
            </a:r>
            <a:r>
              <a:rPr lang="en-US" dirty="0"/>
              <a:t> </a:t>
            </a:r>
            <a:r>
              <a:rPr lang="en-US" dirty="0" err="1"/>
              <a:t>tid</a:t>
            </a:r>
            <a:r>
              <a:rPr lang="en-US" dirty="0" smtClean="0"/>
              <a:t>..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Styre</a:t>
            </a:r>
            <a:r>
              <a:rPr lang="en-US" dirty="0"/>
              <a:t> </a:t>
            </a:r>
            <a:r>
              <a:rPr lang="en-US" dirty="0" err="1"/>
              <a:t>omfang</a:t>
            </a:r>
            <a:r>
              <a:rPr lang="en-US" dirty="0" smtClean="0"/>
              <a:t>..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/>
              <a:t>Intuitivt</a:t>
            </a:r>
            <a:r>
              <a:rPr lang="en-US" dirty="0"/>
              <a:t> </a:t>
            </a:r>
            <a:r>
              <a:rPr lang="en-US" dirty="0" err="1"/>
              <a:t>forventer</a:t>
            </a:r>
            <a:r>
              <a:rPr lang="en-US" dirty="0"/>
              <a:t> vi ‘</a:t>
            </a:r>
            <a:r>
              <a:rPr lang="en-US" dirty="0" err="1"/>
              <a:t>forudviden</a:t>
            </a:r>
            <a:r>
              <a:rPr lang="en-US" dirty="0"/>
              <a:t>’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ethvert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429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Agil udvikling</a:t>
            </a:r>
            <a:endParaRPr lang="da-DK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" y="2148016"/>
            <a:ext cx="5852160" cy="3487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4" y="2047432"/>
            <a:ext cx="5817962" cy="4023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9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Agil release plan</a:t>
            </a:r>
            <a:endParaRPr lang="da-DK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84" y="1881287"/>
            <a:ext cx="5216067" cy="220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92" y="3122129"/>
            <a:ext cx="3802038" cy="262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68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Mål og formål</a:t>
            </a:r>
            <a:endParaRPr lang="da-DK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6617" y="1411227"/>
            <a:ext cx="3603013" cy="75001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Tekstboks 20"/>
          <p:cNvSpPr txBox="1"/>
          <p:nvPr/>
        </p:nvSpPr>
        <p:spPr>
          <a:xfrm>
            <a:off x="1300297" y="2585126"/>
            <a:ext cx="684258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da-DK" sz="1600" dirty="0" smtClean="0"/>
              <a:t>Formålet kan opdeles i flere delformål hierarkisk.</a:t>
            </a:r>
          </a:p>
          <a:p>
            <a:pPr>
              <a:buFont typeface="Wingdings" pitchFamily="2" charset="2"/>
              <a:buChar char="q"/>
            </a:pPr>
            <a:endParaRPr lang="da-DK" sz="1600" dirty="0" smtClean="0"/>
          </a:p>
          <a:p>
            <a:pPr>
              <a:buFont typeface="Wingdings" pitchFamily="2" charset="2"/>
              <a:buChar char="q"/>
            </a:pPr>
            <a:r>
              <a:rPr lang="da-DK" sz="1600" dirty="0" smtClean="0"/>
              <a:t>Hvert formål eller delformål kan ’opfyldes’ via mål (=delresultat). Disse kan også opdeles hierarkisk, sådan at et resultat er nået gennem flere ’underordnede’ delresultater. </a:t>
            </a:r>
          </a:p>
          <a:p>
            <a:pPr>
              <a:buFont typeface="Wingdings" pitchFamily="2" charset="2"/>
              <a:buChar char="q"/>
            </a:pPr>
            <a:endParaRPr lang="da-DK" sz="1600" dirty="0" smtClean="0"/>
          </a:p>
          <a:p>
            <a:pPr>
              <a:buFont typeface="Wingdings" pitchFamily="2" charset="2"/>
              <a:buChar char="q"/>
            </a:pPr>
            <a:r>
              <a:rPr lang="da-DK" sz="1600" dirty="0" smtClean="0"/>
              <a:t>Et delresultat kan(skal) måles for at det kan siges at være opfyldt.</a:t>
            </a:r>
          </a:p>
          <a:p>
            <a:pPr>
              <a:buFont typeface="Wingdings" pitchFamily="2" charset="2"/>
              <a:buChar char="q"/>
            </a:pPr>
            <a:endParaRPr lang="da-DK" sz="1600" dirty="0" smtClean="0"/>
          </a:p>
          <a:p>
            <a:pPr>
              <a:buFont typeface="Wingdings" pitchFamily="2" charset="2"/>
              <a:buChar char="q"/>
            </a:pPr>
            <a:r>
              <a:rPr lang="da-DK" sz="1600" dirty="0" smtClean="0"/>
              <a:t>-&gt; Målhierarki. Et af de bedste og simpleste værktøj til styring af IT-projekter og til fastholdelse af fokus.</a:t>
            </a:r>
          </a:p>
          <a:p>
            <a:endParaRPr lang="da-D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4805" y="5413272"/>
            <a:ext cx="7002146" cy="803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4764" y="2279094"/>
            <a:ext cx="41052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686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SMART mål</a:t>
            </a:r>
            <a:endParaRPr lang="da-DK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2036370"/>
            <a:ext cx="74961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710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Mål-</a:t>
            </a:r>
            <a:br>
              <a:rPr lang="da-DK" dirty="0" smtClean="0"/>
            </a:br>
            <a:r>
              <a:rPr lang="da-DK" dirty="0" smtClean="0"/>
              <a:t>hierarki</a:t>
            </a:r>
            <a:endParaRPr lang="da-DK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6235" y="384630"/>
            <a:ext cx="8293396" cy="455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0109" y="4949821"/>
            <a:ext cx="4614973" cy="83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499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Strategianalyse (TURBO)</a:t>
            </a:r>
            <a:endParaRPr lang="da-DK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4482" y="1865141"/>
            <a:ext cx="5086350" cy="47910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865141"/>
            <a:ext cx="5285232" cy="38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Risikoanalyse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87" y="1891984"/>
            <a:ext cx="5931778" cy="27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Typer af risici</a:t>
            </a:r>
            <a:endParaRPr lang="da-DK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1824122"/>
            <a:ext cx="8781722" cy="440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boks 22"/>
          <p:cNvSpPr txBox="1"/>
          <p:nvPr/>
        </p:nvSpPr>
        <p:spPr>
          <a:xfrm>
            <a:off x="6468635" y="5934670"/>
            <a:ext cx="413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dirty="0">
                <a:latin typeface="+mn-lt"/>
                <a:ea typeface="+mn-ea"/>
              </a:rPr>
              <a:t>Kilde: </a:t>
            </a:r>
            <a:r>
              <a:rPr lang="da-DK" sz="1800" dirty="0" err="1">
                <a:latin typeface="+mn-lt"/>
                <a:ea typeface="+mn-ea"/>
              </a:rPr>
              <a:t>Cadle</a:t>
            </a:r>
            <a:r>
              <a:rPr lang="da-DK" sz="1800" dirty="0">
                <a:latin typeface="+mn-lt"/>
                <a:ea typeface="+mn-ea"/>
              </a:rPr>
              <a:t> &amp; </a:t>
            </a:r>
            <a:r>
              <a:rPr lang="da-DK" sz="1800" dirty="0" err="1">
                <a:latin typeface="+mn-lt"/>
                <a:ea typeface="+mn-ea"/>
              </a:rPr>
              <a:t>Yeates</a:t>
            </a:r>
            <a:r>
              <a:rPr lang="da-DK" sz="1800" dirty="0">
                <a:latin typeface="+mn-lt"/>
                <a:ea typeface="+mn-ea"/>
              </a:rPr>
              <a:t>. Project Management for Information Systems. </a:t>
            </a:r>
            <a:r>
              <a:rPr lang="da-DK" sz="1800" dirty="0" err="1">
                <a:latin typeface="+mn-lt"/>
                <a:ea typeface="+mn-ea"/>
              </a:rPr>
              <a:t>Pearson</a:t>
            </a:r>
            <a:r>
              <a:rPr lang="da-DK" sz="1800" dirty="0">
                <a:latin typeface="+mn-lt"/>
                <a:ea typeface="+mn-ea"/>
              </a:rPr>
              <a:t>. </a:t>
            </a:r>
            <a:r>
              <a:rPr lang="da-DK" sz="1800" dirty="0" err="1">
                <a:latin typeface="+mn-lt"/>
                <a:ea typeface="+mn-ea"/>
              </a:rPr>
              <a:t>Prentice</a:t>
            </a:r>
            <a:r>
              <a:rPr lang="da-DK" sz="1800" dirty="0">
                <a:latin typeface="+mn-lt"/>
                <a:ea typeface="+mn-ea"/>
              </a:rPr>
              <a:t> Hall 2008</a:t>
            </a:r>
          </a:p>
        </p:txBody>
      </p:sp>
    </p:spTree>
    <p:extLst>
      <p:ext uri="{BB962C8B-B14F-4D97-AF65-F5344CB8AC3E}">
        <p14:creationId xmlns:p14="http://schemas.microsoft.com/office/powerpoint/2010/main" val="85756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Interessentanalyse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92053"/>
            <a:ext cx="6620256" cy="27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Projektsyring generelt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væsentlig</a:t>
            </a:r>
            <a:r>
              <a:rPr lang="en-US" dirty="0"/>
              <a:t> 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systemudviklingsmetode</a:t>
            </a:r>
            <a:r>
              <a:rPr lang="en-US" dirty="0"/>
              <a:t> – </a:t>
            </a:r>
            <a:r>
              <a:rPr lang="en-US" dirty="0" err="1"/>
              <a:t>faget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absolut</a:t>
            </a:r>
            <a:r>
              <a:rPr lang="en-US" dirty="0"/>
              <a:t> </a:t>
            </a:r>
            <a:r>
              <a:rPr lang="en-US" dirty="0" err="1"/>
              <a:t>væsentlig</a:t>
            </a:r>
            <a:r>
              <a:rPr lang="en-US" dirty="0"/>
              <a:t> 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virkelige</a:t>
            </a:r>
            <a:r>
              <a:rPr lang="en-US" dirty="0"/>
              <a:t> liv </a:t>
            </a:r>
            <a:r>
              <a:rPr lang="en-US" dirty="0" err="1"/>
              <a:t>inden</a:t>
            </a:r>
            <a:r>
              <a:rPr lang="en-US" dirty="0"/>
              <a:t> for IT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-&gt;  </a:t>
            </a:r>
            <a:r>
              <a:rPr lang="en-US" dirty="0" err="1"/>
              <a:t>Synlig</a:t>
            </a:r>
            <a:r>
              <a:rPr lang="en-US" dirty="0"/>
              <a:t> </a:t>
            </a:r>
            <a:r>
              <a:rPr lang="en-US" dirty="0" err="1"/>
              <a:t>projektledelse</a:t>
            </a:r>
            <a:r>
              <a:rPr lang="en-US" dirty="0"/>
              <a:t>, </a:t>
            </a:r>
            <a:r>
              <a:rPr lang="en-US" dirty="0" err="1"/>
              <a:t>dvs</a:t>
            </a:r>
            <a:r>
              <a:rPr lang="en-US" dirty="0"/>
              <a:t>. </a:t>
            </a:r>
            <a:r>
              <a:rPr lang="en-US" dirty="0" err="1"/>
              <a:t>planlægning</a:t>
            </a:r>
            <a:r>
              <a:rPr lang="en-US" dirty="0"/>
              <a:t>, (</a:t>
            </a:r>
            <a:r>
              <a:rPr lang="en-US" dirty="0" err="1"/>
              <a:t>udførelse</a:t>
            </a:r>
            <a:r>
              <a:rPr lang="en-US" dirty="0"/>
              <a:t>),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regulering</a:t>
            </a:r>
            <a:r>
              <a:rPr lang="en-US" dirty="0"/>
              <a:t> (</a:t>
            </a:r>
            <a:r>
              <a:rPr lang="en-US" dirty="0" err="1"/>
              <a:t>senere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Uanset</a:t>
            </a:r>
            <a:r>
              <a:rPr lang="en-US" dirty="0"/>
              <a:t> om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plan-</a:t>
            </a:r>
            <a:r>
              <a:rPr lang="en-US" dirty="0" err="1"/>
              <a:t>drevet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agil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Projektstyring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valgt</a:t>
            </a:r>
            <a:r>
              <a:rPr lang="en-US" dirty="0"/>
              <a:t>/</a:t>
            </a:r>
            <a:r>
              <a:rPr lang="en-US" dirty="0" err="1"/>
              <a:t>situationsbestemt</a:t>
            </a:r>
            <a:r>
              <a:rPr lang="en-US" dirty="0"/>
              <a:t> </a:t>
            </a:r>
            <a:r>
              <a:rPr lang="en-US" dirty="0" err="1"/>
              <a:t>procesmodel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væsentligt</a:t>
            </a:r>
            <a:r>
              <a:rPr lang="en-US" dirty="0"/>
              <a:t> </a:t>
            </a:r>
            <a:r>
              <a:rPr lang="en-US" dirty="0" err="1"/>
              <a:t>stof</a:t>
            </a:r>
            <a:endParaRPr lang="en-US" dirty="0"/>
          </a:p>
          <a:p>
            <a:pPr marL="0" lvl="1" indent="0">
              <a:buNone/>
            </a:pPr>
            <a:endParaRPr lang="en-US" i="1" dirty="0">
              <a:sym typeface="Wingdings" pitchFamily="2" charset="2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10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Opgaver på side </a:t>
            </a:r>
            <a:r>
              <a:rPr lang="da-DK" dirty="0" smtClean="0"/>
              <a:t>51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smtClean="0"/>
              <a:t>Opgave 1-5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19976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i="1" dirty="0">
                <a:cs typeface="Arial" pitchFamily="34" charset="0"/>
              </a:rPr>
              <a:t>Hvad er et projekt</a:t>
            </a:r>
            <a:r>
              <a:rPr lang="da-DK" b="1" i="1" dirty="0" smtClean="0">
                <a:cs typeface="Arial" pitchFamily="34" charset="0"/>
              </a:rPr>
              <a:t>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Klart mål</a:t>
            </a:r>
          </a:p>
          <a:p>
            <a:r>
              <a:rPr lang="da-DK" dirty="0"/>
              <a:t>Planlagt slutdato</a:t>
            </a:r>
          </a:p>
          <a:p>
            <a:r>
              <a:rPr lang="da-DK" dirty="0"/>
              <a:t>Ukendte faktorer og risici</a:t>
            </a:r>
          </a:p>
          <a:p>
            <a:r>
              <a:rPr lang="da-DK" dirty="0"/>
              <a:t>Grænser for økonomi og ressourcer</a:t>
            </a:r>
          </a:p>
          <a:p>
            <a:r>
              <a:rPr lang="da-DK" dirty="0"/>
              <a:t>Nye erfaringer</a:t>
            </a:r>
          </a:p>
          <a:p>
            <a:r>
              <a:rPr lang="da-DK" dirty="0"/>
              <a:t>Nye resultater</a:t>
            </a:r>
          </a:p>
          <a:p>
            <a:r>
              <a:rPr lang="da-DK" dirty="0"/>
              <a:t>Udfordrer vanetænkning</a:t>
            </a:r>
          </a:p>
          <a:p>
            <a:r>
              <a:rPr lang="da-DK" dirty="0"/>
              <a:t>Udfordrer statisk organisation</a:t>
            </a:r>
          </a:p>
          <a:p>
            <a:r>
              <a:rPr lang="da-DK" dirty="0"/>
              <a:t>Samarbejde på tværs</a:t>
            </a:r>
          </a:p>
          <a:p>
            <a:endParaRPr lang="da-DK" dirty="0"/>
          </a:p>
          <a:p>
            <a:r>
              <a:rPr lang="da-DK" dirty="0"/>
              <a:t>Hvad er IKKE et projekt? </a:t>
            </a:r>
          </a:p>
        </p:txBody>
      </p:sp>
    </p:spTree>
    <p:extLst>
      <p:ext uri="{BB962C8B-B14F-4D97-AF65-F5344CB8AC3E}">
        <p14:creationId xmlns:p14="http://schemas.microsoft.com/office/powerpoint/2010/main" val="34621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Projektleder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Krav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Opgaver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Uventede problemer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Risikostyring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Nyheder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Mellemmand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Tid, medarbejdere, budget, hardware,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a-DK" dirty="0" smtClean="0"/>
              <a:t>Levering</a:t>
            </a:r>
            <a:endParaRPr lang="da-DK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1" y="655109"/>
            <a:ext cx="6448425" cy="2381250"/>
          </a:xfrm>
          <a:prstGeom prst="rect">
            <a:avLst/>
          </a:prstGeom>
        </p:spPr>
      </p:pic>
      <p:sp>
        <p:nvSpPr>
          <p:cNvPr id="9" name="Tekstfelt 8"/>
          <p:cNvSpPr txBox="1"/>
          <p:nvPr/>
        </p:nvSpPr>
        <p:spPr>
          <a:xfrm>
            <a:off x="5427578" y="3211083"/>
            <a:ext cx="6072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600" b="1" dirty="0" smtClean="0">
                <a:solidFill>
                  <a:schemeClr val="accent1"/>
                </a:solidFill>
              </a:rPr>
              <a:t>Hvad så med selvorganisering?</a:t>
            </a:r>
            <a:endParaRPr lang="da-DK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6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PERT </a:t>
            </a:r>
            <a:r>
              <a:rPr lang="da-DK" dirty="0" err="1" smtClean="0"/>
              <a:t>chart</a:t>
            </a: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4" y="1737360"/>
            <a:ext cx="6012674" cy="2288535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36" y="3917724"/>
            <a:ext cx="7115417" cy="28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Kritisk vej</a:t>
            </a: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41" y="2014412"/>
            <a:ext cx="8825177" cy="38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GANNT </a:t>
            </a:r>
            <a:r>
              <a:rPr lang="da-DK" dirty="0" err="1" smtClean="0"/>
              <a:t>chart</a:t>
            </a:r>
            <a:endParaRPr lang="da-DK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83" y="410655"/>
            <a:ext cx="2681816" cy="4022725"/>
          </a:xfrm>
        </p:spPr>
      </p:pic>
      <p:sp>
        <p:nvSpPr>
          <p:cNvPr id="6" name="Tekstfelt 5"/>
          <p:cNvSpPr txBox="1"/>
          <p:nvPr/>
        </p:nvSpPr>
        <p:spPr>
          <a:xfrm>
            <a:off x="9454896" y="41065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600" b="1" dirty="0" smtClean="0">
                <a:solidFill>
                  <a:schemeClr val="bg1"/>
                </a:solidFill>
              </a:rPr>
              <a:t>?</a:t>
            </a:r>
            <a:endParaRPr lang="da-DK" sz="9600" b="1" dirty="0">
              <a:solidFill>
                <a:schemeClr val="bg1"/>
              </a:solidFill>
            </a:endParaRPr>
          </a:p>
        </p:txBody>
      </p:sp>
      <p:sp>
        <p:nvSpPr>
          <p:cNvPr id="8" name="Tekstfelt 7"/>
          <p:cNvSpPr txBox="1"/>
          <p:nvPr/>
        </p:nvSpPr>
        <p:spPr>
          <a:xfrm>
            <a:off x="9180641" y="151571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600" b="1" dirty="0" smtClean="0">
                <a:solidFill>
                  <a:schemeClr val="bg1"/>
                </a:solidFill>
              </a:rPr>
              <a:t>?</a:t>
            </a:r>
            <a:endParaRPr lang="da-DK" sz="9600" b="1" dirty="0">
              <a:solidFill>
                <a:schemeClr val="bg1"/>
              </a:solidFill>
            </a:endParaRPr>
          </a:p>
        </p:txBody>
      </p:sp>
      <p:sp>
        <p:nvSpPr>
          <p:cNvPr id="9" name="Tekstfelt 8"/>
          <p:cNvSpPr txBox="1"/>
          <p:nvPr/>
        </p:nvSpPr>
        <p:spPr>
          <a:xfrm>
            <a:off x="10667431" y="56305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600" b="1" dirty="0" smtClean="0">
                <a:solidFill>
                  <a:schemeClr val="bg1"/>
                </a:solidFill>
              </a:rPr>
              <a:t>?</a:t>
            </a:r>
            <a:endParaRPr lang="da-DK" sz="9600" b="1" dirty="0">
              <a:solidFill>
                <a:schemeClr val="bg1"/>
              </a:solidFill>
            </a:endParaRPr>
          </a:p>
        </p:txBody>
      </p:sp>
      <p:sp>
        <p:nvSpPr>
          <p:cNvPr id="10" name="Tekstfelt 9"/>
          <p:cNvSpPr txBox="1"/>
          <p:nvPr/>
        </p:nvSpPr>
        <p:spPr>
          <a:xfrm>
            <a:off x="9095212" y="2987772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600" b="1" dirty="0" smtClean="0">
                <a:solidFill>
                  <a:schemeClr val="bg1"/>
                </a:solidFill>
              </a:rPr>
              <a:t>?</a:t>
            </a:r>
            <a:endParaRPr lang="da-DK" sz="9600" b="1" dirty="0">
              <a:solidFill>
                <a:schemeClr val="bg1"/>
              </a:solidFill>
            </a:endParaRPr>
          </a:p>
        </p:txBody>
      </p:sp>
      <p:sp>
        <p:nvSpPr>
          <p:cNvPr id="11" name="Tekstfelt 10"/>
          <p:cNvSpPr txBox="1"/>
          <p:nvPr/>
        </p:nvSpPr>
        <p:spPr>
          <a:xfrm>
            <a:off x="11039856" y="28526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600" b="1" dirty="0" smtClean="0">
                <a:solidFill>
                  <a:schemeClr val="bg1"/>
                </a:solidFill>
              </a:rPr>
              <a:t>?</a:t>
            </a:r>
            <a:endParaRPr lang="da-DK" sz="9600" b="1" dirty="0">
              <a:solidFill>
                <a:schemeClr val="bg1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0" y="2132715"/>
            <a:ext cx="7803083" cy="28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Task nedbrydning</a:t>
            </a:r>
            <a:endParaRPr lang="da-DK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55648" y="225166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1298448" y="1927628"/>
            <a:ext cx="82614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417092" y="2251668"/>
            <a:ext cx="820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u="sng" dirty="0" smtClean="0"/>
          </a:p>
        </p:txBody>
      </p:sp>
      <p:cxnSp>
        <p:nvCxnSpPr>
          <p:cNvPr id="7" name="Lige pilforbindelse 6"/>
          <p:cNvCxnSpPr/>
          <p:nvPr/>
        </p:nvCxnSpPr>
        <p:spPr>
          <a:xfrm rot="16200000" flipH="1">
            <a:off x="1287819" y="2264209"/>
            <a:ext cx="988823" cy="116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7705" y="2072823"/>
            <a:ext cx="4249319" cy="408267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cxnSp>
        <p:nvCxnSpPr>
          <p:cNvPr id="9" name="Lige pilforbindelse 8"/>
          <p:cNvCxnSpPr/>
          <p:nvPr/>
        </p:nvCxnSpPr>
        <p:spPr>
          <a:xfrm>
            <a:off x="2882699" y="1753847"/>
            <a:ext cx="2796363" cy="818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103" y="2889875"/>
            <a:ext cx="4623681" cy="22223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Tekstboks 1"/>
          <p:cNvSpPr txBox="1"/>
          <p:nvPr/>
        </p:nvSpPr>
        <p:spPr>
          <a:xfrm>
            <a:off x="1473287" y="2447768"/>
            <a:ext cx="21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WBS, type af arbejde</a:t>
            </a:r>
            <a:endParaRPr lang="da-DK" dirty="0"/>
          </a:p>
        </p:txBody>
      </p:sp>
      <p:sp>
        <p:nvSpPr>
          <p:cNvPr id="12" name="Tekstboks 21"/>
          <p:cNvSpPr txBox="1"/>
          <p:nvPr/>
        </p:nvSpPr>
        <p:spPr>
          <a:xfrm>
            <a:off x="6524060" y="1737360"/>
            <a:ext cx="331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PBS (f.eks. </a:t>
            </a:r>
            <a:r>
              <a:rPr lang="da-DK" dirty="0" err="1" smtClean="0"/>
              <a:t>Use</a:t>
            </a:r>
            <a:r>
              <a:rPr lang="da-DK" dirty="0" smtClean="0"/>
              <a:t> cases, </a:t>
            </a:r>
            <a:r>
              <a:rPr lang="da-DK" dirty="0" err="1" smtClean="0"/>
              <a:t>deliverable</a:t>
            </a:r>
            <a:r>
              <a:rPr lang="da-DK" dirty="0" smtClean="0"/>
              <a:t>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01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i="1" dirty="0">
                <a:cs typeface="Arial" pitchFamily="34" charset="0"/>
              </a:rPr>
              <a:t>Udfordringer ved ’task’-</a:t>
            </a:r>
            <a:r>
              <a:rPr lang="da-DK" b="1" i="1" dirty="0" err="1">
                <a:cs typeface="Arial" pitchFamily="34" charset="0"/>
              </a:rPr>
              <a:t>oriented</a:t>
            </a:r>
            <a:r>
              <a:rPr lang="da-DK" b="1" i="1" dirty="0">
                <a:cs typeface="Arial" pitchFamily="34" charset="0"/>
              </a:rPr>
              <a:t> </a:t>
            </a:r>
            <a:r>
              <a:rPr lang="da-DK" b="1" i="1" dirty="0" err="1">
                <a:cs typeface="Arial" pitchFamily="34" charset="0"/>
              </a:rPr>
              <a:t>planning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Parkinson’s </a:t>
            </a:r>
            <a:r>
              <a:rPr lang="en-US" dirty="0" err="1"/>
              <a:t>lov</a:t>
            </a:r>
            <a:r>
              <a:rPr lang="en-US" dirty="0"/>
              <a:t>: Ting </a:t>
            </a:r>
            <a:r>
              <a:rPr lang="en-US" dirty="0" err="1"/>
              <a:t>tager</a:t>
            </a:r>
            <a:r>
              <a:rPr lang="en-US" dirty="0"/>
              <a:t> den </a:t>
            </a:r>
            <a:r>
              <a:rPr lang="en-US" dirty="0" err="1"/>
              <a:t>tid</a:t>
            </a:r>
            <a:r>
              <a:rPr lang="en-US" dirty="0"/>
              <a:t> der </a:t>
            </a:r>
            <a:r>
              <a:rPr lang="en-US" dirty="0" err="1"/>
              <a:t>er</a:t>
            </a:r>
            <a:r>
              <a:rPr lang="en-US" dirty="0"/>
              <a:t> sat </a:t>
            </a:r>
            <a:r>
              <a:rPr lang="en-US" dirty="0" err="1"/>
              <a:t>af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alligevel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regner</a:t>
            </a:r>
            <a:r>
              <a:rPr lang="en-US" dirty="0"/>
              <a:t> med, </a:t>
            </a:r>
            <a:r>
              <a:rPr lang="en-US" dirty="0" err="1"/>
              <a:t>risici</a:t>
            </a:r>
            <a:r>
              <a:rPr lang="en-US" dirty="0"/>
              <a:t> </a:t>
            </a:r>
            <a:r>
              <a:rPr lang="en-US" dirty="0" err="1"/>
              <a:t>osv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/>
              <a:t>Forsinkelser</a:t>
            </a:r>
            <a:r>
              <a:rPr lang="en-US" dirty="0"/>
              <a:t> </a:t>
            </a:r>
            <a:r>
              <a:rPr lang="en-US" dirty="0" err="1"/>
              <a:t>forplanter</a:t>
            </a:r>
            <a:r>
              <a:rPr lang="en-US" dirty="0"/>
              <a:t> sig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grund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afhængighed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Critical Path.  </a:t>
            </a:r>
            <a:r>
              <a:rPr lang="en-US" dirty="0" err="1"/>
              <a:t>Samtlige</a:t>
            </a:r>
            <a:r>
              <a:rPr lang="en-US" dirty="0"/>
              <a:t> </a:t>
            </a:r>
            <a:r>
              <a:rPr lang="en-US" dirty="0" err="1"/>
              <a:t>forudgående</a:t>
            </a:r>
            <a:r>
              <a:rPr lang="en-US" dirty="0"/>
              <a:t> tasks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færdige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for at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 smtClean="0"/>
              <a:t>afhængig</a:t>
            </a:r>
            <a:r>
              <a:rPr lang="en-US" dirty="0" smtClean="0"/>
              <a:t> </a:t>
            </a:r>
            <a:r>
              <a:rPr lang="en-US" dirty="0"/>
              <a:t>task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starte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/>
              <a:t>Estimater</a:t>
            </a:r>
            <a:r>
              <a:rPr lang="en-US" dirty="0"/>
              <a:t> </a:t>
            </a:r>
            <a:r>
              <a:rPr lang="en-US" dirty="0" err="1"/>
              <a:t>hænger</a:t>
            </a:r>
            <a:r>
              <a:rPr lang="en-US" dirty="0"/>
              <a:t> </a:t>
            </a:r>
            <a:r>
              <a:rPr lang="en-US" dirty="0" err="1"/>
              <a:t>sammen</a:t>
            </a:r>
            <a:r>
              <a:rPr lang="en-US" dirty="0"/>
              <a:t> (</a:t>
            </a:r>
            <a:r>
              <a:rPr lang="en-US" dirty="0" err="1"/>
              <a:t>hvis</a:t>
            </a:r>
            <a:r>
              <a:rPr lang="en-US" dirty="0"/>
              <a:t> design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task </a:t>
            </a:r>
            <a:r>
              <a:rPr lang="en-US" dirty="0" err="1"/>
              <a:t>forsinkes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samme</a:t>
            </a:r>
            <a:r>
              <a:rPr lang="en-US" dirty="0"/>
              <a:t> task)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Task oriented planning </a:t>
            </a:r>
            <a:r>
              <a:rPr lang="en-US" dirty="0" err="1"/>
              <a:t>forudsætter</a:t>
            </a:r>
            <a:r>
              <a:rPr lang="en-US" dirty="0"/>
              <a:t> WBS,  </a:t>
            </a:r>
            <a:r>
              <a:rPr lang="en-US" dirty="0" err="1"/>
              <a:t>hvori</a:t>
            </a:r>
            <a:r>
              <a:rPr lang="en-US" dirty="0"/>
              <a:t> der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indbygget</a:t>
            </a:r>
            <a:r>
              <a:rPr lang="en-US" dirty="0"/>
              <a:t> </a:t>
            </a:r>
            <a:r>
              <a:rPr lang="en-US" dirty="0" err="1"/>
              <a:t>afhængighed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rækkefølge</a:t>
            </a:r>
            <a:r>
              <a:rPr lang="en-US" dirty="0"/>
              <a:t>. </a:t>
            </a:r>
            <a:r>
              <a:rPr lang="en-US" dirty="0" err="1"/>
              <a:t>Heraf</a:t>
            </a:r>
            <a:r>
              <a:rPr lang="en-US" dirty="0"/>
              <a:t> </a:t>
            </a:r>
            <a:r>
              <a:rPr lang="en-US" dirty="0" err="1"/>
              <a:t>følger</a:t>
            </a:r>
            <a:r>
              <a:rPr lang="en-US" dirty="0"/>
              <a:t> </a:t>
            </a:r>
            <a:r>
              <a:rPr lang="en-US" dirty="0" err="1"/>
              <a:t>nogle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problemerne</a:t>
            </a:r>
            <a:r>
              <a:rPr lang="en-US" dirty="0"/>
              <a:t> </a:t>
            </a:r>
            <a:r>
              <a:rPr lang="en-US" dirty="0" err="1"/>
              <a:t>ovenfor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Task </a:t>
            </a:r>
            <a:r>
              <a:rPr lang="en-US" dirty="0"/>
              <a:t>oriented WBS </a:t>
            </a:r>
            <a:r>
              <a:rPr lang="en-US" dirty="0" err="1"/>
              <a:t>risikerer</a:t>
            </a:r>
            <a:r>
              <a:rPr lang="en-US" dirty="0"/>
              <a:t>  </a:t>
            </a:r>
            <a:r>
              <a:rPr lang="en-US" dirty="0" err="1"/>
              <a:t>lettere</a:t>
            </a:r>
            <a:r>
              <a:rPr lang="en-US" dirty="0"/>
              <a:t> end PBS at man ‘</a:t>
            </a:r>
            <a:r>
              <a:rPr lang="en-US" dirty="0" err="1"/>
              <a:t>glemmer</a:t>
            </a:r>
            <a:r>
              <a:rPr lang="en-US" dirty="0"/>
              <a:t>’ </a:t>
            </a:r>
            <a:r>
              <a:rPr lang="en-US" dirty="0" err="1"/>
              <a:t>noget</a:t>
            </a:r>
            <a:r>
              <a:rPr lang="en-US" dirty="0"/>
              <a:t>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deliverables)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Product-</a:t>
            </a:r>
            <a:r>
              <a:rPr lang="en-US" dirty="0" err="1" smtClean="0"/>
              <a:t>orienteret</a:t>
            </a:r>
            <a:r>
              <a:rPr lang="en-US" dirty="0" smtClean="0"/>
              <a:t> </a:t>
            </a:r>
            <a:r>
              <a:rPr lang="en-US" dirty="0"/>
              <a:t>planning giver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udfordringer</a:t>
            </a:r>
            <a:r>
              <a:rPr lang="en-US" dirty="0"/>
              <a:t> (</a:t>
            </a:r>
            <a:r>
              <a:rPr lang="en-US" dirty="0" err="1"/>
              <a:t>estimering</a:t>
            </a:r>
            <a:r>
              <a:rPr lang="en-US" dirty="0"/>
              <a:t>/</a:t>
            </a:r>
            <a:r>
              <a:rPr lang="en-US" dirty="0" err="1"/>
              <a:t>fælles</a:t>
            </a:r>
            <a:r>
              <a:rPr lang="en-US" dirty="0"/>
              <a:t> </a:t>
            </a:r>
            <a:r>
              <a:rPr lang="en-US" dirty="0" err="1"/>
              <a:t>ressourcer</a:t>
            </a:r>
            <a:r>
              <a:rPr lang="en-US" dirty="0"/>
              <a:t> mm?). Men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fordele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4983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460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Retro</vt:lpstr>
      <vt:lpstr>Projektstyring</vt:lpstr>
      <vt:lpstr>Projektsyring generelt</vt:lpstr>
      <vt:lpstr>Hvad er et projekt?</vt:lpstr>
      <vt:lpstr>Projektleder</vt:lpstr>
      <vt:lpstr>PERT chart</vt:lpstr>
      <vt:lpstr>Kritisk vej</vt:lpstr>
      <vt:lpstr>GANNT chart</vt:lpstr>
      <vt:lpstr>Task nedbrydning</vt:lpstr>
      <vt:lpstr>Udfordringer ved ’task’-oriented planning</vt:lpstr>
      <vt:lpstr>Fordele ’task’-oriented planning.</vt:lpstr>
      <vt:lpstr>Agil udvikling</vt:lpstr>
      <vt:lpstr>Agil release plan</vt:lpstr>
      <vt:lpstr>Mål og formål</vt:lpstr>
      <vt:lpstr>SMART mål</vt:lpstr>
      <vt:lpstr>Mål- hierarki</vt:lpstr>
      <vt:lpstr>Strategianalyse (TURBO)</vt:lpstr>
      <vt:lpstr>Risikoanalyse</vt:lpstr>
      <vt:lpstr>Typer af risici</vt:lpstr>
      <vt:lpstr>Interessentanalyse</vt:lpstr>
      <vt:lpstr>Opgaver på side 51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til faget</dc:title>
  <dc:creator>Lotte Alstrup Andersen</dc:creator>
  <cp:lastModifiedBy>Lotte Alstrup Andersen</cp:lastModifiedBy>
  <cp:revision>67</cp:revision>
  <dcterms:created xsi:type="dcterms:W3CDTF">2015-08-14T12:54:27Z</dcterms:created>
  <dcterms:modified xsi:type="dcterms:W3CDTF">2018-02-02T14:29:07Z</dcterms:modified>
</cp:coreProperties>
</file>